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73" r:id="rId22"/>
    <p:sldId id="335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36" r:id="rId44"/>
    <p:sldId id="321" r:id="rId45"/>
    <p:sldId id="322" r:id="rId46"/>
    <p:sldId id="323" r:id="rId47"/>
    <p:sldId id="324" r:id="rId48"/>
    <p:sldId id="337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50" d="100"/>
          <a:sy n="50" d="100"/>
        </p:scale>
        <p:origin x="1384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07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3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8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87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743F3-70D7-EC8B-4273-C076E6829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09A25-0EBB-515C-50F3-CB5AA5B3CC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0B42B-5322-AB91-C7FD-3959D62F7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C14C3-4B02-BC64-C3C9-3D8C19E7E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27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1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86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4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1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JayanthiGovindaraju/Applied-Data-Science-Capstone/blob/main/jupyter-labs-webscraping_module%201_part%202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anthiGovindaraju/Applied-Data-Science-Capstone/blob/main/labs-jupyter-spacex-Data%20wrangling_module1_part%203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anthiGovindaraju/Applied-Data-Science-Capstone/blob/main/edadataviz_module2_part%20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yanthiGovindaraju/Applied-Data-Science-Capstone/blob/main/jupyter-labs-eda-sql-coursera_sqllite_module%202_part%201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flores/applied-data-science-capstone/blob/d232d76932163635b072952f121a8d70286e0d84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yanthiGovindaraju/Applied-Data-Science-Capstone/blob/main/spacex-dash-app.py_module%203_part%20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ayanthiGovindaraju/Applied-Data-Science-Capstone/blob/main/SpaceX_Machine%20Learning%20Prediction_module%204_part%201.ipynb" TargetMode="External"/><Relationship Id="rId4" Type="http://schemas.openxmlformats.org/officeDocument/2006/relationships/hyperlink" Target="https://github.com/tflores/applied-data-science-capstone/blob/d232d76932163635b072952f121a8d70286e0d84/Machine%20Learning%20Prediction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/_9/_and_Falcon_Heavy_launch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anthiGovindaraju/Applied-Data-Science-Capstone/blob/main/jupyter-labs-spacex-data-collection-api_module%201_part%201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JAYANTHI 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25.04.2025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03347"/>
            <a:ext cx="4709842" cy="54179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241300" marR="220979" indent="-2286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about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lang="en-US"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</a:p>
          <a:p>
            <a:pPr marL="241300" marR="5080" indent="-2286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b="1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lang="en-US" sz="2200" b="1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b="1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241300" algn="l"/>
              </a:tabLst>
            </a:pPr>
            <a:endParaRPr lang="en-US" sz="24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241300" algn="l"/>
              </a:tabLst>
            </a:pPr>
            <a:r>
              <a:rPr lang="en-US" sz="2400" dirty="0">
                <a:latin typeface="Microsoft Sans Serif"/>
                <a:cs typeface="Microsoft Sans Serif"/>
                <a:hlinkClick r:id="rId4"/>
              </a:rPr>
              <a:t>https://github.com/JayanthiGovindaraju/Applied-Data-Science-Capstone/blob/main/jupyter-labs-webscraping_module%201_part%202.ipynb</a:t>
            </a:r>
            <a:endParaRPr lang="en-US" sz="240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42372" y="48722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8F156-665D-1493-3031-9486C0F5A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603" y="2057291"/>
            <a:ext cx="3852471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8961" y="1312211"/>
            <a:ext cx="10337700" cy="2733849"/>
          </a:xfrm>
          <a:prstGeom prst="rect">
            <a:avLst/>
          </a:prstGeom>
        </p:spPr>
        <p:txBody>
          <a:bodyPr/>
          <a:lstStyle/>
          <a:p>
            <a:pPr marL="241300" marR="17272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lang="en-US"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</a:p>
          <a:p>
            <a:pPr marL="12700" indent="0">
              <a:lnSpc>
                <a:spcPct val="100000"/>
              </a:lnSpc>
              <a:spcBef>
                <a:spcPts val="720"/>
              </a:spcBef>
              <a:buNone/>
              <a:tabLst>
                <a:tab pos="240665" algn="l"/>
              </a:tabLst>
            </a:pPr>
            <a:r>
              <a:rPr lang="en-US" sz="2200" b="1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 Code:</a:t>
            </a:r>
          </a:p>
          <a:p>
            <a:pPr marL="12700" indent="0">
              <a:lnSpc>
                <a:spcPct val="100000"/>
              </a:lnSpc>
              <a:spcBef>
                <a:spcPts val="720"/>
              </a:spcBef>
              <a:buNone/>
              <a:tabLst>
                <a:tab pos="240665" algn="l"/>
              </a:tabLst>
            </a:pP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3"/>
              </a:rPr>
              <a:t>https://github.com/JayanthiGovindaraju/Applied-Data-Science-Capstone/blob/main/labs-jupyter-spacex-Data%20wrangling_module1_part%203.ipynb</a:t>
            </a:r>
            <a:endParaRPr lang="en-US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 indent="0">
              <a:lnSpc>
                <a:spcPct val="100000"/>
              </a:lnSpc>
              <a:spcBef>
                <a:spcPts val="720"/>
              </a:spcBef>
              <a:buNone/>
              <a:tabLst>
                <a:tab pos="240665" algn="l"/>
              </a:tabLst>
            </a:pPr>
            <a:endParaRPr lang="en-US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670EC0-0D0E-2212-B2D2-0914A69F3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65" y="4046061"/>
            <a:ext cx="5322986" cy="16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23674"/>
            <a:ext cx="9745589" cy="510353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241300" marR="106807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 plots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relationship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lang="en-US"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en-US"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lang="en-US"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lang="en-US"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lang="en-US"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en-US"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lang="en-US"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lang="en-US"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lang="en-US"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en-US"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lang="en-US"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lang="en-US"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lang="en-US"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lang="en-US"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</a:p>
          <a:p>
            <a:pPr marL="469900" marR="5080" lvl="1" indent="0">
              <a:lnSpc>
                <a:spcPct val="100000"/>
              </a:lnSpc>
              <a:spcBef>
                <a:spcPts val="1440"/>
              </a:spcBef>
              <a:buNone/>
              <a:tabLst>
                <a:tab pos="698500" algn="l"/>
              </a:tabLst>
            </a:pPr>
            <a:r>
              <a:rPr lang="en-US" sz="2000" spc="-10" dirty="0">
                <a:latin typeface="Microsoft Sans Serif"/>
                <a:cs typeface="Microsoft Sans Serif"/>
              </a:rPr>
              <a:t>Source code: </a:t>
            </a:r>
            <a:r>
              <a:rPr lang="en-US" sz="2000" dirty="0">
                <a:solidFill>
                  <a:srgbClr val="0563C1"/>
                </a:solidFill>
                <a:latin typeface="Microsoft Sans Serif"/>
                <a:cs typeface="Microsoft Sans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https://github.com/JayanthiGovindaraju/Applied-Data-Science-Capstone/blob/main/edadataviz_module2_part%202.ipynb</a:t>
            </a:r>
            <a:endParaRPr lang="en-US" sz="20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8500" algn="l"/>
              </a:tabLst>
            </a:pPr>
            <a:endParaRPr lang="en-US" sz="2000" dirty="0">
              <a:latin typeface="Microsoft Sans Serif"/>
              <a:cs typeface="Microsoft Sans Serif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40651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31045A74-9D2E-0339-060F-A21FDBEF396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5275" y="3899649"/>
            <a:ext cx="8601739" cy="18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9381BC6-F976-B631-F7C2-C5530627F646}"/>
              </a:ext>
            </a:extLst>
          </p:cNvPr>
          <p:cNvSpPr txBox="1"/>
          <p:nvPr/>
        </p:nvSpPr>
        <p:spPr>
          <a:xfrm>
            <a:off x="848994" y="1343067"/>
            <a:ext cx="10532745" cy="6110006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'CCA’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lang="en-US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lang="en-US"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6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6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600" dirty="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20.</a:t>
            </a:r>
            <a:endParaRPr lang="en-US" sz="1600" spc="-2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endParaRPr lang="en-IN" sz="1600" spc="-2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lang="en-IN"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 code: </a:t>
            </a:r>
            <a:r>
              <a:rPr lang="en-IN" sz="1600" spc="-25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https://github.com/JayanthiGovindaraju/Applied-Data-Science-Capstone/blob/main/jupyter-labs-eda-sql-coursera_sqllite_module%202_part%201.ipynb</a:t>
            </a:r>
            <a:endParaRPr lang="en-IN" sz="1600" spc="-2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endParaRPr lang="en-IN" sz="1600" spc="-2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endParaRPr lang="en-US" sz="1600" spc="-2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endParaRPr sz="1600" dirty="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A6F3B63-B17A-9963-4D41-F661839061FC}"/>
              </a:ext>
            </a:extLst>
          </p:cNvPr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 dirty="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900" dirty="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Space</a:t>
            </a:r>
            <a:endParaRPr sz="1900" dirty="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endParaRPr sz="1900" dirty="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site;</a:t>
            </a:r>
            <a:endParaRPr sz="1900" dirty="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 dirty="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1F7ED9C-382A-1460-C085-FFDE611B3AA4}"/>
              </a:ext>
            </a:extLst>
          </p:cNvPr>
          <p:cNvSpPr txBox="1"/>
          <p:nvPr/>
        </p:nvSpPr>
        <p:spPr>
          <a:xfrm>
            <a:off x="1165257" y="4709865"/>
            <a:ext cx="10292715" cy="498342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Source</a:t>
            </a:r>
            <a:r>
              <a:rPr spc="135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pc="-25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code:</a:t>
            </a:r>
            <a:r>
              <a:rPr spc="135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lang="en-IN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https://github.com/JayanthiGovindaraju/Applied-Data-Science-Capstone/blob/main/lab_jupyter_launch_site_location_module%203_part%201.ipynb</a:t>
            </a:r>
            <a:endParaRPr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4648B56-49BD-7F83-149A-4DDAE3484A0B}"/>
              </a:ext>
            </a:extLst>
          </p:cNvPr>
          <p:cNvSpPr txBox="1"/>
          <p:nvPr/>
        </p:nvSpPr>
        <p:spPr>
          <a:xfrm>
            <a:off x="848994" y="1841880"/>
            <a:ext cx="10108816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used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37AE24E-13E4-D7B7-E560-27F8FC099E11}"/>
              </a:ext>
            </a:extLst>
          </p:cNvPr>
          <p:cNvSpPr txBox="1"/>
          <p:nvPr/>
        </p:nvSpPr>
        <p:spPr>
          <a:xfrm>
            <a:off x="1058856" y="4965122"/>
            <a:ext cx="9166225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Source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code:</a:t>
            </a:r>
            <a:r>
              <a:rPr sz="1800" spc="150" dirty="0">
                <a:solidFill>
                  <a:srgbClr val="292929"/>
                </a:solidFill>
                <a:latin typeface="Microsoft Sans Serif"/>
                <a:cs typeface="Microsoft Sans Serif"/>
                <a:hlinkClick r:id="rId3"/>
              </a:rPr>
              <a:t> </a:t>
            </a:r>
            <a:r>
              <a:rPr lang="en-IN"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https://github.com/JayanthiGovindaraju/Applied-Data-Science-Capstone/blob/main/spacex-dash-app.py_module%203_part%202</a:t>
            </a:r>
            <a:endParaRPr lang="en-IN" sz="1800"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endParaRPr sz="18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05E58E2-7BEC-01D7-12C4-C3921A087274}"/>
              </a:ext>
            </a:extLst>
          </p:cNvPr>
          <p:cNvSpPr txBox="1"/>
          <p:nvPr/>
        </p:nvSpPr>
        <p:spPr>
          <a:xfrm>
            <a:off x="848994" y="1841880"/>
            <a:ext cx="94545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793B0-FDDC-5457-1A13-3EFB57D7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269" y="2965707"/>
            <a:ext cx="7773259" cy="1609725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1BF2693C-98AD-F4B7-9B63-59A844E35C1B}"/>
              </a:ext>
            </a:extLst>
          </p:cNvPr>
          <p:cNvSpPr txBox="1"/>
          <p:nvPr/>
        </p:nvSpPr>
        <p:spPr>
          <a:xfrm>
            <a:off x="1529993" y="4761579"/>
            <a:ext cx="8893810" cy="1485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Source</a:t>
            </a:r>
            <a:r>
              <a:rPr sz="2000" spc="125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4"/>
              </a:rPr>
              <a:t>code:</a:t>
            </a:r>
            <a:r>
              <a:rPr lang="en-US"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0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5"/>
              </a:rPr>
              <a:t>https://github.com/JayanthiGovindaraju/Applied-Data-Science-Capstone/blob/main/SpaceX_Machine%20Learning%20Prediction_module%204_part%201.ipynb</a:t>
            </a:r>
            <a:endParaRPr lang="en-IN" sz="2000" spc="-3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endParaRPr lang="en-IN" sz="2000" spc="-3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endParaRPr sz="14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2DBF5A2-6449-129F-402C-0575956931D1}"/>
              </a:ext>
            </a:extLst>
          </p:cNvPr>
          <p:cNvSpPr txBox="1"/>
          <p:nvPr/>
        </p:nvSpPr>
        <p:spPr>
          <a:xfrm>
            <a:off x="986790" y="1558925"/>
            <a:ext cx="10218420" cy="33316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 were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drone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B1015;</a:t>
            </a:r>
            <a:endParaRPr sz="16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2350" y="1218627"/>
            <a:ext cx="10147300" cy="1208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, safe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are identified to be used for launching such as,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having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east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3" y="418782"/>
            <a:ext cx="202911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55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1101" y="2741723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5320" y="2859625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643338" y="6102728"/>
            <a:ext cx="105262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pPr marL="160020">
                <a:lnSpc>
                  <a:spcPts val="1839"/>
                </a:lnSpc>
              </a:pPr>
              <a:t>18</a:t>
            </a:fld>
            <a:endParaRPr spc="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4188" y="1654130"/>
            <a:ext cx="965101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94%.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3" y="418782"/>
            <a:ext cx="199913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55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6600" y="2844800"/>
            <a:ext cx="7289800" cy="336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909544" y="6104032"/>
            <a:ext cx="151131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pPr marL="160020">
                <a:lnSpc>
                  <a:spcPts val="1839"/>
                </a:lnSpc>
              </a:pPr>
              <a:t>19</a:t>
            </a:fld>
            <a:endParaRPr spc="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03DE32D-2AFC-5538-BEE5-CA6B584D377B}"/>
              </a:ext>
            </a:extLst>
          </p:cNvPr>
          <p:cNvSpPr txBox="1"/>
          <p:nvPr/>
        </p:nvSpPr>
        <p:spPr>
          <a:xfrm>
            <a:off x="1146724" y="4184228"/>
            <a:ext cx="9762173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B8863-6EAC-5A5D-810A-66CE4501490B}"/>
              </a:ext>
            </a:extLst>
          </p:cNvPr>
          <p:cNvSpPr txBox="1"/>
          <p:nvPr/>
        </p:nvSpPr>
        <p:spPr>
          <a:xfrm>
            <a:off x="1214913" y="4072581"/>
            <a:ext cx="97621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Scatter plot showing relationship between payload mass and launch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Blue and orange dots represent different outcomes (e.g., success and failure).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Clear clustering pattern based on payload ranges and outcomes.</a:t>
            </a:r>
          </a:p>
          <a:p>
            <a:pPr>
              <a:buNone/>
            </a:pPr>
            <a:r>
              <a:rPr lang="en-US" sz="2000" b="1" dirty="0"/>
              <a:t>Key Insights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Payload mass influences the likelihood of a successful launch.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Certain payload ranges show higher concentration of successes.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Some failures are scattered across low and mid payload values.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038786-EAF5-B62A-DE38-E55250C3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912" y="1338262"/>
            <a:ext cx="9762173" cy="262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1E3BC99-F4BE-7C7A-5771-B477B08463AE}"/>
              </a:ext>
            </a:extLst>
          </p:cNvPr>
          <p:cNvSpPr txBox="1"/>
          <p:nvPr/>
        </p:nvSpPr>
        <p:spPr>
          <a:xfrm>
            <a:off x="986546" y="3816968"/>
            <a:ext cx="10570454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Scatter plot showing payload mass versus launch success/failure.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Blue and orange points represent different launch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Payloads are distributed across different mass ranges with varying success rates.</a:t>
            </a:r>
          </a:p>
          <a:p>
            <a:pPr>
              <a:buNone/>
            </a:pPr>
            <a:r>
              <a:rPr lang="en-US" sz="2400" b="1" dirty="0"/>
              <a:t>Key Observations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Higher payloads show mixed outcomes, with a slight tendency toward failures.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Mid-range payloads generally have a higher success rate.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Dense clustering near specific payload weights suggests standard mission configurations.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8BFA2-2628-CBB3-628B-CEF1ABE0F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46" y="1333500"/>
            <a:ext cx="96687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EA5FD46-A056-B6BB-C997-D8DE7DA92D2A}"/>
              </a:ext>
            </a:extLst>
          </p:cNvPr>
          <p:cNvSpPr txBox="1"/>
          <p:nvPr/>
        </p:nvSpPr>
        <p:spPr>
          <a:xfrm>
            <a:off x="406400" y="1884997"/>
            <a:ext cx="6400800" cy="4532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Bar chart displaying launch success rates across different SpaceX launch sites.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Each bar represents the proportion of successful launches.</a:t>
            </a:r>
          </a:p>
          <a:p>
            <a:pPr>
              <a:buNone/>
            </a:pPr>
            <a:r>
              <a:rPr lang="en-US" sz="2400" b="1" dirty="0"/>
              <a:t>Key Insights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Some sites consistently achieve near-perfect success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Variations hint at differences in site infrastructure, weather, or mission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Identifying high-performing launch sites helps optimize future operations.</a:t>
            </a: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0C175-1A94-89B4-ACEE-7C5BF651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1884997"/>
            <a:ext cx="4991100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C502D9A-74E9-989D-4F97-571054FF113D}"/>
              </a:ext>
            </a:extLst>
          </p:cNvPr>
          <p:cNvSpPr txBox="1"/>
          <p:nvPr/>
        </p:nvSpPr>
        <p:spPr>
          <a:xfrm>
            <a:off x="770011" y="3688046"/>
            <a:ext cx="10687961" cy="3115596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Blue dots (1):</a:t>
            </a:r>
            <a:r>
              <a:rPr lang="en-US" sz="2400" dirty="0"/>
              <a:t> Successful landings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Red dots (0):</a:t>
            </a:r>
            <a:r>
              <a:rPr lang="en-US" sz="2400" dirty="0"/>
              <a:t> Failed landings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Orbits include </a:t>
            </a:r>
            <a:r>
              <a:rPr lang="en-US" sz="2400" b="1" dirty="0"/>
              <a:t>LEO, ISS, GTO, MEO, etc.</a:t>
            </a:r>
            <a:endParaRPr lang="en-US" sz="2400" dirty="0"/>
          </a:p>
          <a:p>
            <a:pPr>
              <a:buNone/>
            </a:pPr>
            <a:r>
              <a:rPr lang="en-US" sz="2400" b="1" dirty="0"/>
              <a:t>Key Insights: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Most </a:t>
            </a:r>
            <a:r>
              <a:rPr lang="en-US" sz="2400" b="1" dirty="0"/>
              <a:t>LEO</a:t>
            </a:r>
            <a:r>
              <a:rPr lang="en-US" sz="2400" dirty="0"/>
              <a:t> and </a:t>
            </a:r>
            <a:r>
              <a:rPr lang="en-US" sz="2400" b="1" dirty="0"/>
              <a:t>ISS</a:t>
            </a:r>
            <a:r>
              <a:rPr lang="en-US" sz="2400" dirty="0"/>
              <a:t> missions show higher success rates as flight experience grows.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GTO</a:t>
            </a:r>
            <a:r>
              <a:rPr lang="en-US" sz="2400" dirty="0"/>
              <a:t> orbits show a higher variability in landing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Indicates </a:t>
            </a:r>
            <a:r>
              <a:rPr lang="en-US" sz="2400" b="1" dirty="0"/>
              <a:t>learning curve</a:t>
            </a:r>
            <a:r>
              <a:rPr lang="en-US" sz="2400" dirty="0"/>
              <a:t> and </a:t>
            </a:r>
            <a:r>
              <a:rPr lang="en-US" sz="2400" b="1" dirty="0"/>
              <a:t>mission complexity</a:t>
            </a:r>
            <a:r>
              <a:rPr lang="en-US" sz="2400" dirty="0"/>
              <a:t> effects.</a:t>
            </a:r>
          </a:p>
          <a:p>
            <a:pPr marL="241300">
              <a:lnSpc>
                <a:spcPct val="100000"/>
              </a:lnSpc>
            </a:pP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A8598-2CB0-02EF-B3E5-76BEE8BA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0251"/>
            <a:ext cx="9840911" cy="221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111B9-EB5E-0415-8D0B-87C27BC0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4" y="1214437"/>
            <a:ext cx="9958706" cy="22145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F85673-74B7-FF8A-82AD-FCCF2959943A}"/>
              </a:ext>
            </a:extLst>
          </p:cNvPr>
          <p:cNvSpPr txBox="1"/>
          <p:nvPr/>
        </p:nvSpPr>
        <p:spPr>
          <a:xfrm>
            <a:off x="1028700" y="3555738"/>
            <a:ext cx="9779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Scatter plot showing how payload mass varies by orbit type and landing outcome.</a:t>
            </a:r>
          </a:p>
          <a:p>
            <a:r>
              <a:rPr lang="en-US" sz="2000" dirty="0"/>
              <a:t>Blue dots (1): Successful landings , ed dots (0): Failed </a:t>
            </a:r>
          </a:p>
          <a:p>
            <a:r>
              <a:rPr lang="en-US" sz="2000" dirty="0" err="1"/>
              <a:t>landingsPayload</a:t>
            </a:r>
            <a:r>
              <a:rPr lang="en-US" sz="2000" dirty="0"/>
              <a:t> mass spans from small loads (~0 kg) to very heavy loads (~16,000 kg).</a:t>
            </a:r>
          </a:p>
          <a:p>
            <a:endParaRPr lang="en-US" sz="2000" dirty="0"/>
          </a:p>
          <a:p>
            <a:r>
              <a:rPr lang="en-US" sz="2000" dirty="0"/>
              <a:t>Key </a:t>
            </a:r>
            <a:r>
              <a:rPr lang="en-US" sz="2000" dirty="0" err="1"/>
              <a:t>Insights:Lower</a:t>
            </a:r>
            <a:r>
              <a:rPr lang="en-US" sz="2000" dirty="0"/>
              <a:t> payloads (&lt; 4000 kg) are more common across multiple orbits (LEO, ISS, GTO).High-mass missions (&gt; 10,000 kg) tend to have better landing success (mostly blue).</a:t>
            </a:r>
          </a:p>
          <a:p>
            <a:r>
              <a:rPr lang="en-US" sz="2000" dirty="0"/>
              <a:t>GTO orbits show diverse payloads and a mix of outcomes.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46384-CA2F-7297-04B6-6A6E532FA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1452562"/>
            <a:ext cx="10190089" cy="22304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755E29-5EE4-C568-65A2-B68FE8BBA7F2}"/>
              </a:ext>
            </a:extLst>
          </p:cNvPr>
          <p:cNvSpPr txBox="1"/>
          <p:nvPr/>
        </p:nvSpPr>
        <p:spPr>
          <a:xfrm>
            <a:off x="1000956" y="3924079"/>
            <a:ext cx="101900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Line graph showing how the landing success rate evolved year by year.</a:t>
            </a:r>
          </a:p>
          <a:p>
            <a:r>
              <a:rPr lang="en-US" sz="2000" dirty="0"/>
              <a:t>Notice the sharp improvement after 2015.Dips (like in 2018) suggest challenges, but overall trend is strongly upward.</a:t>
            </a:r>
          </a:p>
          <a:p>
            <a:endParaRPr lang="en-US" sz="2000" dirty="0"/>
          </a:p>
          <a:p>
            <a:r>
              <a:rPr lang="en-US" sz="2000" dirty="0"/>
              <a:t>Key Insights:2010–2013: No successful landings.2014–2016: Rapid improvement from 0% to over 60%.2017–2020: </a:t>
            </a:r>
          </a:p>
          <a:p>
            <a:r>
              <a:rPr lang="en-US" sz="2000" dirty="0"/>
              <a:t>Sustained high success rate (~80%-90%).Reflects advancements in technology, design, and experience.🎨 Design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D59875B-F122-C300-D2F1-F40D578427E2}"/>
              </a:ext>
            </a:extLst>
          </p:cNvPr>
          <p:cNvSpPr txBox="1"/>
          <p:nvPr/>
        </p:nvSpPr>
        <p:spPr>
          <a:xfrm>
            <a:off x="848994" y="1841880"/>
            <a:ext cx="57073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17A9D0A-0C9A-AFB8-A1C8-133CCDAEE5AE}"/>
              </a:ext>
            </a:extLst>
          </p:cNvPr>
          <p:cNvSpPr txBox="1"/>
          <p:nvPr/>
        </p:nvSpPr>
        <p:spPr>
          <a:xfrm>
            <a:off x="848994" y="5269229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B5A707A1-898E-4463-F48A-08E535B3D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517330"/>
              </p:ext>
            </p:extLst>
          </p:nvPr>
        </p:nvGraphicFramePr>
        <p:xfrm>
          <a:off x="1530603" y="2623185"/>
          <a:ext cx="2291889" cy="22336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4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1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1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VAFB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A0F657F-D6F5-117C-B6FB-62E0DF486491}"/>
              </a:ext>
            </a:extLst>
          </p:cNvPr>
          <p:cNvSpPr txBox="1"/>
          <p:nvPr/>
        </p:nvSpPr>
        <p:spPr>
          <a:xfrm>
            <a:off x="848994" y="1661540"/>
            <a:ext cx="58489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60AFCC3-B922-0050-4199-481D61C8FCDB}"/>
              </a:ext>
            </a:extLst>
          </p:cNvPr>
          <p:cNvSpPr txBox="1"/>
          <p:nvPr/>
        </p:nvSpPr>
        <p:spPr>
          <a:xfrm>
            <a:off x="848994" y="5795327"/>
            <a:ext cx="7170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02B677D9-C4B5-D2C1-02BE-311B034EC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920379"/>
              </p:ext>
            </p:extLst>
          </p:nvPr>
        </p:nvGraphicFramePr>
        <p:xfrm>
          <a:off x="763663" y="2284094"/>
          <a:ext cx="10627356" cy="3217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557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Outcome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98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2010-06-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Spacecraft Qualification</a:t>
                      </a:r>
                      <a:r>
                        <a:rPr sz="12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7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2010-12-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028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8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C1,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barrel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Brouere 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98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2012-05-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2012-10-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2013-03-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AD239D8-DB57-AD0A-D1A1-2A09970F4F02}"/>
              </a:ext>
            </a:extLst>
          </p:cNvPr>
          <p:cNvSpPr txBox="1"/>
          <p:nvPr/>
        </p:nvSpPr>
        <p:spPr>
          <a:xfrm>
            <a:off x="848994" y="1841880"/>
            <a:ext cx="57111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0BB80E5-83D5-E529-8AF4-CEBBEA65D831}"/>
              </a:ext>
            </a:extLst>
          </p:cNvPr>
          <p:cNvSpPr txBox="1"/>
          <p:nvPr/>
        </p:nvSpPr>
        <p:spPr>
          <a:xfrm>
            <a:off x="848994" y="4408170"/>
            <a:ext cx="8650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65E8F29A-474E-5929-7165-20600397C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35090"/>
              </p:ext>
            </p:extLst>
          </p:nvPr>
        </p:nvGraphicFramePr>
        <p:xfrm>
          <a:off x="1670050" y="2808604"/>
          <a:ext cx="1881505" cy="1088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488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9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111.268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92C5A-9DA8-A120-BF60-9D8CD51EA806}"/>
              </a:ext>
            </a:extLst>
          </p:cNvPr>
          <p:cNvSpPr txBox="1"/>
          <p:nvPr/>
        </p:nvSpPr>
        <p:spPr>
          <a:xfrm>
            <a:off x="838200" y="1493563"/>
            <a:ext cx="10515600" cy="4532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lang="en-US"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lang="en-US"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lang="en-US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was done.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lang="en-US"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 using </a:t>
            </a:r>
            <a:r>
              <a:rPr lang="en-US" sz="1800" spc="-114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lang="en-US" spc="-114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lang="en-US"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and EDA for visualization were done.</a:t>
            </a:r>
          </a:p>
          <a:p>
            <a:pPr marL="698500" lvl="1" indent="-229235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visual analytics with folium lab was done.</a:t>
            </a:r>
          </a:p>
          <a:p>
            <a:pPr marL="698500" lvl="1" indent="-229235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An interactive dashboard using Plotly was created.</a:t>
            </a:r>
          </a:p>
          <a:p>
            <a:pPr marL="698500" lvl="1" indent="-229235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analysis using machine learning was done. </a:t>
            </a:r>
          </a:p>
          <a:p>
            <a:pPr marL="698500" lvl="1" indent="-229235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lang="en-US"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us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lang="en-US"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best f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eatures</a:t>
            </a:r>
            <a:r>
              <a:rPr lang="en-US"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for the successful landings.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lang="en-US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p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rediction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 the successful launch of spacecraft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lang="en-US"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lang="en-US" sz="18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BCBC014-7997-2103-6CE8-A470C9712414}"/>
              </a:ext>
            </a:extLst>
          </p:cNvPr>
          <p:cNvSpPr txBox="1"/>
          <p:nvPr/>
        </p:nvSpPr>
        <p:spPr>
          <a:xfrm>
            <a:off x="848994" y="1841880"/>
            <a:ext cx="72218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B0DCB93-EE7E-2252-7043-21664FC3DEF3}"/>
              </a:ext>
            </a:extLst>
          </p:cNvPr>
          <p:cNvSpPr txBox="1"/>
          <p:nvPr/>
        </p:nvSpPr>
        <p:spPr>
          <a:xfrm>
            <a:off x="848994" y="4920932"/>
            <a:ext cx="8768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92AC2516-B08D-E04D-D832-74E699FA3ED3}"/>
              </a:ext>
            </a:extLst>
          </p:cNvPr>
          <p:cNvGraphicFramePr>
            <a:graphicFrameLocks noGrp="1"/>
          </p:cNvGraphicFramePr>
          <p:nvPr/>
        </p:nvGraphicFramePr>
        <p:xfrm>
          <a:off x="1670050" y="3051810"/>
          <a:ext cx="204343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BC7AF43-7167-A468-35E7-0590B9190EA2}"/>
              </a:ext>
            </a:extLst>
          </p:cNvPr>
          <p:cNvSpPr txBox="1"/>
          <p:nvPr/>
        </p:nvSpPr>
        <p:spPr>
          <a:xfrm>
            <a:off x="848994" y="1841880"/>
            <a:ext cx="605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580E13A-8D3E-9802-756B-43FC2456027D}"/>
              </a:ext>
            </a:extLst>
          </p:cNvPr>
          <p:cNvSpPr txBox="1"/>
          <p:nvPr/>
        </p:nvSpPr>
        <p:spPr>
          <a:xfrm>
            <a:off x="848994" y="4920932"/>
            <a:ext cx="929195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23F8C63B-DBE6-93BC-27A2-17C347F52F45}"/>
              </a:ext>
            </a:extLst>
          </p:cNvPr>
          <p:cNvGraphicFramePr>
            <a:graphicFrameLocks noGrp="1"/>
          </p:cNvGraphicFramePr>
          <p:nvPr/>
        </p:nvGraphicFramePr>
        <p:xfrm>
          <a:off x="1572513" y="3051810"/>
          <a:ext cx="1980564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5562594-20B2-9063-A72C-9C7D8E46FBEC}"/>
              </a:ext>
            </a:extLst>
          </p:cNvPr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3211290-3FE4-8882-9BC8-09B7BAD50A3E}"/>
              </a:ext>
            </a:extLst>
          </p:cNvPr>
          <p:cNvSpPr txBox="1"/>
          <p:nvPr/>
        </p:nvSpPr>
        <p:spPr>
          <a:xfrm>
            <a:off x="848994" y="5256783"/>
            <a:ext cx="94208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according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09C9DD4-5D4E-790A-3BAC-4895E8E9F5A4}"/>
              </a:ext>
            </a:extLst>
          </p:cNvPr>
          <p:cNvGraphicFramePr>
            <a:graphicFrameLocks noGrp="1"/>
          </p:cNvGraphicFramePr>
          <p:nvPr/>
        </p:nvGraphicFramePr>
        <p:xfrm>
          <a:off x="1317752" y="2825114"/>
          <a:ext cx="2215515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8D2898F-67C7-F12F-1257-BD237B568CD6}"/>
              </a:ext>
            </a:extLst>
          </p:cNvPr>
          <p:cNvSpPr txBox="1"/>
          <p:nvPr/>
        </p:nvSpPr>
        <p:spPr>
          <a:xfrm>
            <a:off x="848994" y="1841880"/>
            <a:ext cx="64046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outcomes: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95B0480-8EED-0C27-2600-1EFBA34A6673}"/>
              </a:ext>
            </a:extLst>
          </p:cNvPr>
          <p:cNvSpPr txBox="1"/>
          <p:nvPr/>
        </p:nvSpPr>
        <p:spPr>
          <a:xfrm>
            <a:off x="770011" y="475615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9B5F320D-67A6-AA12-F438-434BFC1E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056506"/>
              </p:ext>
            </p:extLst>
          </p:nvPr>
        </p:nvGraphicFramePr>
        <p:xfrm>
          <a:off x="1248905" y="2749151"/>
          <a:ext cx="5499099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643A92F-2197-89D4-A6B1-C1C160B931CE}"/>
              </a:ext>
            </a:extLst>
          </p:cNvPr>
          <p:cNvSpPr txBox="1"/>
          <p:nvPr/>
        </p:nvSpPr>
        <p:spPr>
          <a:xfrm>
            <a:off x="848994" y="1587637"/>
            <a:ext cx="69830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maximum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44AF30C-7032-AF4C-456E-CB53B4850B79}"/>
              </a:ext>
            </a:extLst>
          </p:cNvPr>
          <p:cNvSpPr txBox="1"/>
          <p:nvPr/>
        </p:nvSpPr>
        <p:spPr>
          <a:xfrm>
            <a:off x="770011" y="5499670"/>
            <a:ext cx="8665210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47936EFE-5285-5792-DAA2-58AA1BB98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946415"/>
              </p:ext>
            </p:extLst>
          </p:nvPr>
        </p:nvGraphicFramePr>
        <p:xfrm>
          <a:off x="1658786" y="2427641"/>
          <a:ext cx="2058035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B1051.3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72D93174-EF29-1EB3-8AB5-9F49394E8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04832"/>
              </p:ext>
            </p:extLst>
          </p:nvPr>
        </p:nvGraphicFramePr>
        <p:xfrm>
          <a:off x="4693755" y="2466770"/>
          <a:ext cx="2077085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B1058.3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B1060.3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3597387-FB9C-1D61-34C0-CC8880B770A6}"/>
              </a:ext>
            </a:extLst>
          </p:cNvPr>
          <p:cNvSpPr txBox="1"/>
          <p:nvPr/>
        </p:nvSpPr>
        <p:spPr>
          <a:xfrm>
            <a:off x="848994" y="1841880"/>
            <a:ext cx="9518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1135337-735E-59F1-1AC5-50DADD4CE74D}"/>
              </a:ext>
            </a:extLst>
          </p:cNvPr>
          <p:cNvSpPr txBox="1"/>
          <p:nvPr/>
        </p:nvSpPr>
        <p:spPr>
          <a:xfrm>
            <a:off x="848994" y="5256783"/>
            <a:ext cx="5528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AED4E6BB-8EED-C772-F43E-16018AB9322A}"/>
              </a:ext>
            </a:extLst>
          </p:cNvPr>
          <p:cNvGraphicFramePr>
            <a:graphicFrameLocks noGrp="1"/>
          </p:cNvGraphicFramePr>
          <p:nvPr/>
        </p:nvGraphicFramePr>
        <p:xfrm>
          <a:off x="1572513" y="2884297"/>
          <a:ext cx="38481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v1.1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v1.1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6C28B47-F8A5-6D1C-BC87-832DAA0A53E5}"/>
              </a:ext>
            </a:extLst>
          </p:cNvPr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20: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AF6B5A6-5659-8D0C-54C4-8E41BB134623}"/>
              </a:ext>
            </a:extLst>
          </p:cNvPr>
          <p:cNvSpPr txBox="1"/>
          <p:nvPr/>
        </p:nvSpPr>
        <p:spPr>
          <a:xfrm>
            <a:off x="848994" y="6226392"/>
            <a:ext cx="86995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 dirty="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783742A5-C8E6-C051-C742-45EC7BD47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349482"/>
              </p:ext>
            </p:extLst>
          </p:nvPr>
        </p:nvGraphicFramePr>
        <p:xfrm>
          <a:off x="2068195" y="2569032"/>
          <a:ext cx="5722620" cy="3334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pad)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Precluded</a:t>
                      </a:r>
                      <a:r>
                        <a:rPr sz="1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C83F1C3-DFD8-FA9A-F2B1-A7BD2939AB1C}"/>
              </a:ext>
            </a:extLst>
          </p:cNvPr>
          <p:cNvSpPr txBox="1"/>
          <p:nvPr/>
        </p:nvSpPr>
        <p:spPr>
          <a:xfrm>
            <a:off x="848994" y="5794253"/>
            <a:ext cx="8585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 and</a:t>
            </a:r>
            <a:endParaRPr sz="2000" dirty="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 dirty="0">
              <a:latin typeface="Microsoft Sans Serif"/>
              <a:cs typeface="Microsoft Sans Serif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2B08FD46-1C78-C594-6BD5-9A99DCA125E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0120" y="1612901"/>
            <a:ext cx="6824980" cy="3864232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75FEF231-AE0D-A7B7-F5D0-4A43B697554F}"/>
              </a:ext>
            </a:extLst>
          </p:cNvPr>
          <p:cNvSpPr txBox="1">
            <a:spLocks/>
          </p:cNvSpPr>
          <p:nvPr/>
        </p:nvSpPr>
        <p:spPr>
          <a:xfrm>
            <a:off x="848994" y="418528"/>
            <a:ext cx="30353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700" b="0" i="0" u="none" strike="noStrike" kern="0" cap="none" spc="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All</a:t>
            </a:r>
            <a:r>
              <a:rPr kumimoji="0" lang="en-IN" sz="3700" b="0" i="0" u="none" strike="noStrike" kern="0" cap="none" spc="-6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8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launch</a:t>
            </a:r>
            <a:r>
              <a:rPr kumimoji="0" lang="en-IN" sz="3700" b="0" i="0" u="none" strike="noStrike" kern="0" cap="none" spc="-5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6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sites</a:t>
            </a:r>
            <a:endParaRPr kumimoji="0" lang="en-IN" sz="3700" b="0" i="0" u="none" strike="noStrike" kern="0" cap="none" spc="-65" normalizeH="0" baseline="0" noProof="0" dirty="0">
              <a:ln>
                <a:noFill/>
              </a:ln>
              <a:solidFill>
                <a:srgbClr val="0A48CA"/>
              </a:solidFill>
              <a:effectLst/>
              <a:uLnTx/>
              <a:uFillTx/>
              <a:latin typeface="Microsoft Sans Serif"/>
              <a:ea typeface="+mj-ea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C5B95406-90EA-46E1-992B-36D963C6CCBA}"/>
              </a:ext>
            </a:extLst>
          </p:cNvPr>
          <p:cNvSpPr txBox="1">
            <a:spLocks/>
          </p:cNvSpPr>
          <p:nvPr/>
        </p:nvSpPr>
        <p:spPr>
          <a:xfrm>
            <a:off x="848994" y="418528"/>
            <a:ext cx="51066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700" b="0" i="0" u="none" strike="noStrike" kern="0" cap="none" spc="-13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Launch</a:t>
            </a:r>
            <a:r>
              <a:rPr kumimoji="0" lang="en-IN" sz="3700" b="0" i="0" u="none" strike="noStrike" kern="0" cap="none" spc="-7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12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Outcomes</a:t>
            </a:r>
            <a:r>
              <a:rPr kumimoji="0" lang="en-IN" sz="3700" b="0" i="0" u="none" strike="noStrike" kern="0" cap="none" spc="-5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by</a:t>
            </a:r>
            <a:r>
              <a:rPr kumimoji="0" lang="en-IN" sz="3700" b="0" i="0" u="none" strike="noStrike" kern="0" cap="none" spc="-7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7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Site</a:t>
            </a:r>
            <a:endParaRPr kumimoji="0" lang="en-IN" sz="3700" b="0" i="0" u="none" strike="noStrike" kern="0" cap="none" spc="-75" normalizeH="0" baseline="0" noProof="0" dirty="0">
              <a:ln>
                <a:noFill/>
              </a:ln>
              <a:solidFill>
                <a:srgbClr val="0A48CA"/>
              </a:solidFill>
              <a:effectLst/>
              <a:uLnTx/>
              <a:uFillTx/>
              <a:latin typeface="Microsoft Sans Serif"/>
              <a:ea typeface="+mj-ea"/>
              <a:cs typeface="Microsoft Sans Serif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A5412E0-3B1B-52D3-8516-80208C90BF44}"/>
              </a:ext>
            </a:extLst>
          </p:cNvPr>
          <p:cNvSpPr txBox="1"/>
          <p:nvPr/>
        </p:nvSpPr>
        <p:spPr>
          <a:xfrm>
            <a:off x="848994" y="1788540"/>
            <a:ext cx="5981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77D28AB-0993-4B63-65A3-525FE1680F17}"/>
              </a:ext>
            </a:extLst>
          </p:cNvPr>
          <p:cNvSpPr txBox="1"/>
          <p:nvPr/>
        </p:nvSpPr>
        <p:spPr>
          <a:xfrm>
            <a:off x="983905" y="6024500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 dirty="0">
              <a:latin typeface="Microsoft Sans Serif"/>
              <a:cs typeface="Microsoft Sans Serif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77F3A7A8-6DD9-3295-9A5D-B7CC1FE6ACAB}"/>
              </a:ext>
            </a:extLst>
          </p:cNvPr>
          <p:cNvGrpSpPr/>
          <p:nvPr/>
        </p:nvGrpSpPr>
        <p:grpSpPr>
          <a:xfrm>
            <a:off x="1033779" y="2487248"/>
            <a:ext cx="8422640" cy="3082290"/>
            <a:chOff x="1584960" y="2156460"/>
            <a:chExt cx="8422640" cy="3082290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9775CA1F-D789-B090-7182-D3A8950BEFA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3DC0F3C2-0581-9F4D-4ADD-5A50EAE2092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76D4B0B1-D8A4-933D-6445-238E39364D6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3254D9F2-0DFA-0D9E-E68A-A30E929DDA92}"/>
                </a:ext>
              </a:extLst>
            </p:cNvPr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2027AC7C-46B1-0CE7-ABA1-8543FBE3129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9F35B221-9073-9B8B-0FE7-F471A3E3CEC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2C5677E1-1CA9-C571-4B0C-420D3258EFF3}"/>
                </a:ext>
              </a:extLst>
            </p:cNvPr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38859"/>
            <a:ext cx="10530114" cy="428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viability</a:t>
            </a:r>
            <a:r>
              <a:rPr lang="en-US"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new</a:t>
            </a:r>
            <a:r>
              <a:rPr lang="en-US"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lang="en-US"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lang="en-US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lang="en-US"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</a:p>
          <a:p>
            <a:pPr marL="240665" indent="-227965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scope of the project is to focus on variables like launch site, rocket type, payload mass, and mission outcome.</a:t>
            </a:r>
          </a:p>
          <a:p>
            <a:pPr marL="240665" indent="-227965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possible best approach is to use data preprocessing, visualization, and predictive modeling techniques.</a:t>
            </a:r>
          </a:p>
          <a:p>
            <a:pPr marL="240665" indent="-227965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expected outcome of this project is providing insights into launch performance and build a model to predict future launch success.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62AC4-F375-2254-67D2-C87C2DBC8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A0D22-1BFC-A9D0-E71A-571721DAF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B8A7448-6FE6-2F5C-E966-B613541474B8}"/>
              </a:ext>
            </a:extLst>
          </p:cNvPr>
          <p:cNvSpPr txBox="1"/>
          <p:nvPr/>
        </p:nvSpPr>
        <p:spPr>
          <a:xfrm>
            <a:off x="848994" y="559943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kern="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kern="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 </a:t>
            </a:r>
            <a:r>
              <a:rPr sz="20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 relatively</a:t>
            </a:r>
            <a:r>
              <a:rPr sz="200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7061E7B-BEA8-D7F9-065D-9D600C56E73B}"/>
              </a:ext>
            </a:extLst>
          </p:cNvPr>
          <p:cNvSpPr txBox="1">
            <a:spLocks/>
          </p:cNvSpPr>
          <p:nvPr/>
        </p:nvSpPr>
        <p:spPr>
          <a:xfrm>
            <a:off x="848994" y="418528"/>
            <a:ext cx="40290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700" b="0" i="0" u="none" strike="noStrike" kern="0" cap="none" spc="-4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Logistics</a:t>
            </a:r>
            <a:r>
              <a:rPr kumimoji="0" lang="en-IN" sz="3700" b="0" i="0" u="none" strike="noStrike" kern="0" cap="none" spc="-20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and</a:t>
            </a:r>
            <a:r>
              <a:rPr kumimoji="0" lang="en-IN" sz="3700" b="0" i="0" u="none" strike="noStrike" kern="0" cap="none" spc="-22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13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Safety</a:t>
            </a:r>
            <a:endParaRPr kumimoji="0" lang="en-IN" sz="3700" b="0" i="0" u="none" strike="noStrike" kern="0" cap="none" spc="-130" normalizeH="0" baseline="0" noProof="0" dirty="0">
              <a:ln>
                <a:noFill/>
              </a:ln>
              <a:solidFill>
                <a:srgbClr val="0A48CA"/>
              </a:solidFill>
              <a:effectLst/>
              <a:uLnTx/>
              <a:uFillTx/>
              <a:latin typeface="Microsoft Sans Serif"/>
              <a:ea typeface="+mj-ea"/>
              <a:cs typeface="Microsoft Sans Serif"/>
            </a:endParaRPr>
          </a:p>
        </p:txBody>
      </p:sp>
      <p:pic>
        <p:nvPicPr>
          <p:cNvPr id="16" name="object 4">
            <a:extLst>
              <a:ext uri="{FF2B5EF4-FFF2-40B4-BE49-F238E27FC236}">
                <a16:creationId xmlns:a16="http://schemas.microsoft.com/office/drawing/2014/main" id="{FD479E32-A30A-A66C-173F-65DF471DAC5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2905" y="1518919"/>
            <a:ext cx="5242434" cy="38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82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09F7B5EA-5542-EFB3-6AD0-833FDF1EA495}"/>
              </a:ext>
            </a:extLst>
          </p:cNvPr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lang="en-US" sz="200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lang="en-US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lang="en-US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lang="en-US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5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lang="en-US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lang="en-US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lang="en-US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lang="en-US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lang="en-US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lang="en-US"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lang="en-US" sz="2000" spc="-11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0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00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lang="en-US" sz="2000" dirty="0">
              <a:latin typeface="Microsoft Sans Serif"/>
              <a:cs typeface="Microsoft Sans Serif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DFFD671-E9FB-9F40-071D-92DC0FC33679}"/>
              </a:ext>
            </a:extLst>
          </p:cNvPr>
          <p:cNvSpPr txBox="1">
            <a:spLocks/>
          </p:cNvSpPr>
          <p:nvPr/>
        </p:nvSpPr>
        <p:spPr>
          <a:xfrm>
            <a:off x="848994" y="418528"/>
            <a:ext cx="829500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175" dirty="0">
                <a:solidFill>
                  <a:srgbClr val="0B49CB"/>
                </a:solidFill>
              </a:rPr>
              <a:t>Successful</a:t>
            </a:r>
            <a:r>
              <a:rPr lang="en-IN" b="1" spc="-25" dirty="0">
                <a:solidFill>
                  <a:srgbClr val="0B49CB"/>
                </a:solidFill>
              </a:rPr>
              <a:t> </a:t>
            </a:r>
            <a:r>
              <a:rPr lang="en-IN" b="1" spc="-160" dirty="0">
                <a:solidFill>
                  <a:srgbClr val="0B49CB"/>
                </a:solidFill>
              </a:rPr>
              <a:t>Launches</a:t>
            </a:r>
            <a:r>
              <a:rPr lang="en-IN" b="1" spc="-20" dirty="0">
                <a:solidFill>
                  <a:srgbClr val="0B49CB"/>
                </a:solidFill>
              </a:rPr>
              <a:t> </a:t>
            </a:r>
            <a:r>
              <a:rPr lang="en-IN" b="1" dirty="0">
                <a:solidFill>
                  <a:srgbClr val="0B49CB"/>
                </a:solidFill>
              </a:rPr>
              <a:t>by</a:t>
            </a:r>
            <a:r>
              <a:rPr lang="en-IN" b="1" spc="-25" dirty="0">
                <a:solidFill>
                  <a:srgbClr val="0B49CB"/>
                </a:solidFill>
              </a:rPr>
              <a:t> </a:t>
            </a:r>
            <a:r>
              <a:rPr lang="en-IN" b="1" spc="-70" dirty="0">
                <a:solidFill>
                  <a:srgbClr val="0B49CB"/>
                </a:solidFill>
              </a:rPr>
              <a:t>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FFA5C-97D1-6F25-80EC-470756AE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557337"/>
            <a:ext cx="81534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0DB7F796-ED5C-66BE-0832-72C26009CA9B}"/>
              </a:ext>
            </a:extLst>
          </p:cNvPr>
          <p:cNvSpPr txBox="1"/>
          <p:nvPr/>
        </p:nvSpPr>
        <p:spPr>
          <a:xfrm>
            <a:off x="812800" y="5434647"/>
            <a:ext cx="56127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kern="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kern="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kern="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64834F8-9931-4AA1-0143-E59BE8B545AC}"/>
              </a:ext>
            </a:extLst>
          </p:cNvPr>
          <p:cNvSpPr txBox="1">
            <a:spLocks/>
          </p:cNvSpPr>
          <p:nvPr/>
        </p:nvSpPr>
        <p:spPr>
          <a:xfrm>
            <a:off x="848994" y="418528"/>
            <a:ext cx="9923145" cy="74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0" i="0" u="none" strike="noStrike" kern="0" cap="none" spc="-13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Launch</a:t>
            </a:r>
            <a:r>
              <a:rPr kumimoji="0" lang="en-US" sz="3700" b="0" i="0" u="none" strike="noStrike" kern="0" cap="none" spc="-5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US" sz="3700" b="0" i="0" u="none" strike="noStrike" kern="0" cap="none" spc="-26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Success</a:t>
            </a:r>
            <a:r>
              <a:rPr kumimoji="0" lang="en-US" sz="3700" b="0" i="0" u="none" strike="noStrike" kern="0" cap="none" spc="5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US" sz="3700" b="0" i="0" u="none" strike="noStrike" kern="0" cap="none" spc="-6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Ratio</a:t>
            </a:r>
            <a:r>
              <a:rPr kumimoji="0" lang="en-US" sz="3700" b="0" i="0" u="none" strike="noStrike" kern="0" cap="none" spc="2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US" sz="3700" b="0" i="0" u="none" strike="noStrike" kern="0" cap="none" spc="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for</a:t>
            </a:r>
            <a:r>
              <a:rPr kumimoji="0" lang="en-US" sz="3700" b="0" i="0" u="none" strike="noStrike" kern="0" cap="none" spc="4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US" sz="3700" b="0" i="0" u="none" strike="noStrike" kern="0" cap="none" spc="-459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KSC</a:t>
            </a:r>
            <a:r>
              <a:rPr kumimoji="0" lang="en-US" sz="3700" b="0" i="0" u="none" strike="noStrike" kern="0" cap="none" spc="13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US" sz="3700" b="0" i="0" u="none" strike="noStrike" kern="0" cap="none" spc="-24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LC-</a:t>
            </a:r>
            <a:r>
              <a:rPr kumimoji="0" lang="en-US" sz="3700" b="0" i="0" u="none" strike="noStrike" kern="0" cap="none" spc="4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39A</a:t>
            </a:r>
            <a:endParaRPr kumimoji="0" lang="en-US" sz="3700" b="0" i="0" u="none" strike="noStrike" kern="0" cap="none" spc="40" normalizeH="0" baseline="0" noProof="0" dirty="0">
              <a:ln>
                <a:noFill/>
              </a:ln>
              <a:solidFill>
                <a:srgbClr val="0A48CA"/>
              </a:solidFill>
              <a:effectLst/>
              <a:uLnTx/>
              <a:uFillTx/>
              <a:latin typeface="Microsoft Sans Serif"/>
              <a:ea typeface="+mj-ea"/>
              <a:cs typeface="Microsoft Sans Serif"/>
            </a:endParaRP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9BED3273-F9F9-C314-2767-92EBAD7823D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0E963B4-B045-4EE8-CE46-45DA536B00DD}"/>
              </a:ext>
            </a:extLst>
          </p:cNvPr>
          <p:cNvSpPr txBox="1"/>
          <p:nvPr/>
        </p:nvSpPr>
        <p:spPr>
          <a:xfrm>
            <a:off x="848994" y="5434647"/>
            <a:ext cx="9686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kern="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kern="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kern="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 kern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D671F88-CE03-E82A-7F66-3D1418309BA2}"/>
              </a:ext>
            </a:extLst>
          </p:cNvPr>
          <p:cNvSpPr txBox="1">
            <a:spLocks/>
          </p:cNvSpPr>
          <p:nvPr/>
        </p:nvSpPr>
        <p:spPr>
          <a:xfrm>
            <a:off x="848994" y="418528"/>
            <a:ext cx="9923145" cy="74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700" b="0" i="0" u="none" strike="noStrike" kern="0" cap="none" spc="-12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Payload</a:t>
            </a:r>
            <a:r>
              <a:rPr kumimoji="0" lang="en-IN" sz="3700" b="0" i="0" u="none" strike="noStrike" kern="0" cap="none" spc="-13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7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vs.</a:t>
            </a:r>
            <a:r>
              <a:rPr kumimoji="0" lang="en-IN" sz="3700" b="0" i="0" u="none" strike="noStrike" kern="0" cap="none" spc="-13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13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Launch</a:t>
            </a:r>
            <a:r>
              <a:rPr kumimoji="0" lang="en-IN" sz="3700" b="0" i="0" u="none" strike="noStrike" kern="0" cap="none" spc="-12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10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Outcome</a:t>
            </a:r>
            <a:endParaRPr kumimoji="0" lang="en-IN" sz="3700" b="0" i="0" u="none" strike="noStrike" kern="0" cap="none" spc="-105" normalizeH="0" baseline="0" noProof="0" dirty="0">
              <a:ln>
                <a:noFill/>
              </a:ln>
              <a:solidFill>
                <a:srgbClr val="0A48CA"/>
              </a:solidFill>
              <a:effectLst/>
              <a:uLnTx/>
              <a:uFillTx/>
              <a:latin typeface="Microsoft Sans Serif"/>
              <a:ea typeface="+mj-ea"/>
              <a:cs typeface="Microsoft Sans Seri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E38EE013-28E4-9B36-8EE4-3E1BAD286E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BFB480-3B70-ED40-0254-9C761265A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707DC-2190-F27A-8297-4EAE9537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70B15B9-BEC8-834D-0685-3419812B4B5E}"/>
              </a:ext>
            </a:extLst>
          </p:cNvPr>
          <p:cNvSpPr txBox="1"/>
          <p:nvPr/>
        </p:nvSpPr>
        <p:spPr>
          <a:xfrm>
            <a:off x="848994" y="5614987"/>
            <a:ext cx="8231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enough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5CB83D9-829C-8584-F6F0-C2278B91A91F}"/>
              </a:ext>
            </a:extLst>
          </p:cNvPr>
          <p:cNvSpPr txBox="1">
            <a:spLocks/>
          </p:cNvSpPr>
          <p:nvPr/>
        </p:nvSpPr>
        <p:spPr>
          <a:xfrm>
            <a:off x="848994" y="418528"/>
            <a:ext cx="9923145" cy="74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700" b="0" i="0" u="none" strike="noStrike" kern="0" cap="none" spc="-12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Payload</a:t>
            </a:r>
            <a:r>
              <a:rPr kumimoji="0" lang="en-IN" sz="3700" b="0" i="0" u="none" strike="noStrike" kern="0" cap="none" spc="-13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7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vs.</a:t>
            </a:r>
            <a:r>
              <a:rPr kumimoji="0" lang="en-IN" sz="3700" b="0" i="0" u="none" strike="noStrike" kern="0" cap="none" spc="-13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13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Launch</a:t>
            </a:r>
            <a:r>
              <a:rPr kumimoji="0" lang="en-IN" sz="3700" b="0" i="0" u="none" strike="noStrike" kern="0" cap="none" spc="-12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10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Outcome</a:t>
            </a:r>
            <a:endParaRPr kumimoji="0" lang="en-IN" sz="3700" b="0" i="0" u="none" strike="noStrike" kern="0" cap="none" spc="-105" normalizeH="0" baseline="0" noProof="0" dirty="0">
              <a:ln>
                <a:noFill/>
              </a:ln>
              <a:solidFill>
                <a:srgbClr val="0A48CA"/>
              </a:solidFill>
              <a:effectLst/>
              <a:uLnTx/>
              <a:uFillTx/>
              <a:latin typeface="Microsoft Sans Serif"/>
              <a:ea typeface="+mj-ea"/>
              <a:cs typeface="Microsoft Sans Serif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A616752D-2A77-3639-B51D-1D6E5BA2DF5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79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A1E314C-6D1F-A6DD-CD37-B619A38DF825}"/>
              </a:ext>
            </a:extLst>
          </p:cNvPr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6685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and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>
              <a:buClr>
                <a:srgbClr val="292929"/>
              </a:buClr>
              <a:buFont typeface="Arial MT"/>
              <a:buChar char="•"/>
            </a:pP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>
              <a:spcBef>
                <a:spcPts val="459"/>
              </a:spcBef>
              <a:buClr>
                <a:srgbClr val="292929"/>
              </a:buClr>
              <a:buFont typeface="Arial MT"/>
              <a:buChar char="•"/>
            </a:pP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buFont typeface="Arial MT"/>
              <a:buChar char="•"/>
              <a:tabLst>
                <a:tab pos="241300" algn="l"/>
              </a:tabLst>
            </a:pPr>
            <a:r>
              <a:rPr sz="2200" kern="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kern="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27F1BF3C-398F-32B6-9B9A-570806FB7F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5935A65-F92D-3203-6E6F-EFFB3E57BAF3}"/>
              </a:ext>
            </a:extLst>
          </p:cNvPr>
          <p:cNvSpPr txBox="1"/>
          <p:nvPr/>
        </p:nvSpPr>
        <p:spPr>
          <a:xfrm>
            <a:off x="865537" y="5557995"/>
            <a:ext cx="922083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1300">
              <a:spcBef>
                <a:spcPts val="5"/>
              </a:spcBef>
            </a:pPr>
            <a:r>
              <a:rPr sz="20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negative</a:t>
            </a:r>
            <a:r>
              <a:rPr sz="20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E7A2813-5719-CAAA-AE8B-F0CDB5C605CC}"/>
              </a:ext>
            </a:extLst>
          </p:cNvPr>
          <p:cNvSpPr txBox="1">
            <a:spLocks/>
          </p:cNvSpPr>
          <p:nvPr/>
        </p:nvSpPr>
        <p:spPr>
          <a:xfrm>
            <a:off x="848994" y="418528"/>
            <a:ext cx="9923145" cy="74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700" b="0" i="0" u="none" strike="noStrike" kern="0" cap="none" spc="-10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Confusion</a:t>
            </a:r>
            <a:r>
              <a:rPr kumimoji="0" lang="en-IN" sz="3700" b="0" i="0" u="none" strike="noStrike" kern="0" cap="none" spc="-9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2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Matrix</a:t>
            </a:r>
            <a:r>
              <a:rPr kumimoji="0" lang="en-IN" sz="3700" b="0" i="0" u="none" strike="noStrike" kern="0" cap="none" spc="-6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of</a:t>
            </a:r>
            <a:r>
              <a:rPr kumimoji="0" lang="en-IN" sz="3700" b="0" i="0" u="none" strike="noStrike" kern="0" cap="none" spc="-6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8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Decision</a:t>
            </a:r>
            <a:r>
              <a:rPr kumimoji="0" lang="en-IN" sz="3700" b="0" i="0" u="none" strike="noStrike" kern="0" cap="none" spc="-6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170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Tree</a:t>
            </a:r>
            <a:r>
              <a:rPr kumimoji="0" lang="en-IN" sz="3700" b="0" i="0" u="none" strike="noStrike" kern="0" cap="none" spc="-7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 </a:t>
            </a:r>
            <a:r>
              <a:rPr kumimoji="0" lang="en-IN" sz="3700" b="0" i="0" u="none" strike="noStrike" kern="0" cap="none" spc="-95" normalizeH="0" baseline="0" noProof="0">
                <a:ln>
                  <a:noFill/>
                </a:ln>
                <a:solidFill>
                  <a:srgbClr val="0A48CA"/>
                </a:solidFill>
                <a:effectLst/>
                <a:uLnTx/>
                <a:uFillTx/>
                <a:latin typeface="Microsoft Sans Serif"/>
                <a:ea typeface="+mj-ea"/>
                <a:cs typeface="Microsoft Sans Serif"/>
              </a:rPr>
              <a:t>Classifier</a:t>
            </a:r>
            <a:endParaRPr kumimoji="0" lang="en-IN" sz="3700" b="0" i="0" u="none" strike="noStrike" kern="0" cap="none" spc="-95" normalizeH="0" baseline="0" noProof="0" dirty="0">
              <a:ln>
                <a:noFill/>
              </a:ln>
              <a:solidFill>
                <a:srgbClr val="0A48CA"/>
              </a:solidFill>
              <a:effectLst/>
              <a:uLnTx/>
              <a:uFillTx/>
              <a:latin typeface="Microsoft Sans Serif"/>
              <a:ea typeface="+mj-ea"/>
              <a:cs typeface="Microsoft Sans Seri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4AF4B3BB-56F3-C050-E78B-FC9711D69E2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7283" y="1783933"/>
            <a:ext cx="4427719" cy="31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B3337A3-89A1-8730-196E-6749825A2381}"/>
              </a:ext>
            </a:extLst>
          </p:cNvPr>
          <p:cNvSpPr txBox="1"/>
          <p:nvPr/>
        </p:nvSpPr>
        <p:spPr>
          <a:xfrm>
            <a:off x="848993" y="1890712"/>
            <a:ext cx="10003885" cy="343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kern="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kern="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kern="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analyzed,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1300">
              <a:spcBef>
                <a:spcPts val="5"/>
              </a:spcBef>
            </a:pP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0665" indent="-227965"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kern="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kern="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kern="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0665" indent="-227965"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kern="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kern="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kern="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kern="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kern="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1300" marR="96520" indent="-228600"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kern="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kern="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according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kern="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kern="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0665" indent="-227965"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kern="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kern="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kern="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kern="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kern="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kern="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kern="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  <a:p>
            <a:pPr marL="241300"/>
            <a:r>
              <a:rPr sz="2200" kern="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kern="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profits.</a:t>
            </a:r>
            <a:endParaRPr sz="2200" kern="0" dirty="0">
              <a:solidFill>
                <a:sysClr val="windowText" lastClr="000000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8C7ABFD-E15A-B2E4-C93E-DD52EA363DBD}"/>
              </a:ext>
            </a:extLst>
          </p:cNvPr>
          <p:cNvSpPr txBox="1"/>
          <p:nvPr/>
        </p:nvSpPr>
        <p:spPr>
          <a:xfrm>
            <a:off x="848994" y="1875091"/>
            <a:ext cx="9329327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10" dirty="0">
                <a:solidFill>
                  <a:srgbClr val="292929"/>
                </a:solidFill>
                <a:latin typeface="Courier New"/>
                <a:cs typeface="Courier New"/>
              </a:rPr>
              <a:t>np.random.seed</a:t>
            </a:r>
            <a:r>
              <a:rPr sz="2000" spc="-475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variable;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89233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lang="en-US" sz="22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lang="en-US" sz="22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lang="en-US"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lang="en-US"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lang="en-US"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lang="en-US"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lang="en-US"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lang="en-US"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</a:tabLst>
            </a:pPr>
            <a:r>
              <a:rPr lang="en-US" sz="18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lang="en-US" sz="18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lang="en-US" sz="18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lang="en-US"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(</a:t>
            </a:r>
            <a:r>
              <a:rPr lang="en-US"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4"/>
              </a:rPr>
              <a:t>https://api.spacexdata.com/v4/rockets/</a:t>
            </a:r>
            <a:r>
              <a:rPr lang="en-US"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1155700" marR="1033780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</a:tabLst>
            </a:pPr>
            <a:r>
              <a:rPr lang="en-US" sz="1800" spc="-10" dirty="0" err="1">
                <a:solidFill>
                  <a:srgbClr val="767070"/>
                </a:solidFill>
                <a:latin typeface="Microsoft Sans Serif"/>
                <a:cs typeface="Microsoft Sans Serif"/>
              </a:rPr>
              <a:t>WebScraping</a:t>
            </a:r>
            <a:r>
              <a:rPr lang="en-US"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lang="en-US"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lang="en-US"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lang="en-US"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lang="en-US"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lang="en-US"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lang="en-US"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lang="en-US" sz="19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lang="en-US"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lang="en-US"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lang="en-US"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lang="en-US"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469900" indent="0">
              <a:lnSpc>
                <a:spcPct val="100000"/>
              </a:lnSpc>
              <a:buNone/>
            </a:pPr>
            <a:r>
              <a:rPr lang="en-US"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   after</a:t>
            </a:r>
            <a:r>
              <a:rPr lang="en-US" sz="19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lang="en-US"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lang="en-US"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lang="en-US"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lang="en-US" sz="19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8B3DE3-1951-CFF5-ECEF-8A496F1E5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00821-9F61-2163-73E5-974150B9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085283-8623-406B-66E1-08A87FB992F7}"/>
              </a:ext>
            </a:extLst>
          </p:cNvPr>
          <p:cNvSpPr txBox="1">
            <a:spLocks/>
          </p:cNvSpPr>
          <p:nvPr/>
        </p:nvSpPr>
        <p:spPr>
          <a:xfrm>
            <a:off x="770011" y="1710501"/>
            <a:ext cx="10892337" cy="473854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505"/>
              </a:spcBef>
              <a:buNone/>
            </a:pPr>
            <a:r>
              <a:rPr lang="en-US" sz="22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lang="en-US" sz="22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 – contd..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lang="en-US"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</a:tabLst>
            </a:pPr>
            <a:r>
              <a:rPr lang="en-US"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lang="en-US"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lang="en-US"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lang="en-US"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lang="en-US"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lang="en-US"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lang="en-US"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lang="en-US"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lang="en-US"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lang="en-US"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into</a:t>
            </a:r>
            <a:r>
              <a:rPr lang="en-US" sz="22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and</a:t>
            </a:r>
            <a:r>
              <a:rPr lang="en-US" sz="22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lang="en-US" sz="22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lang="en-US"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lang="en-US"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lang="en-US"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lang="en-US"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lang="en-US" sz="22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lang="en-US"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models. The accuracy</a:t>
            </a:r>
            <a:r>
              <a:rPr lang="en-US" sz="22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lang="en-US"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lang="en-US"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 was </a:t>
            </a:r>
            <a:r>
              <a:rPr lang="en-US"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 </a:t>
            </a:r>
            <a:r>
              <a:rPr lang="en-US"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lang="en-US"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lang="en-US"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lang="en-US"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F9530B-1D95-B439-7F75-DA65EC39D04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413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lang="en-US" sz="2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lang="en-US" sz="2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lang="en-US" sz="2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z="2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lang="en-US" sz="2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lang="en-US" sz="2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r>
              <a:rPr lang="en-US" sz="2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Hyperlink: </a:t>
            </a:r>
            <a:r>
              <a:rPr lang="en-US" sz="28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https://api.spacexdata.com/v4/rockets/</a:t>
            </a:r>
            <a:r>
              <a:rPr lang="en-US" sz="2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</a:p>
          <a:p>
            <a:pPr marL="0" indent="0">
              <a:buNone/>
            </a:pPr>
            <a:endParaRPr lang="en-US" sz="2800" spc="-3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0" indent="0">
              <a:buNone/>
            </a:pPr>
            <a:r>
              <a:rPr lang="en-US" sz="2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lang="en-US" sz="2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ikipedia was the other source of data collection </a:t>
            </a:r>
          </a:p>
          <a:p>
            <a:pPr marL="0" indent="0">
              <a:buNone/>
            </a:pPr>
            <a:r>
              <a:rPr lang="en-US" sz="2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lang="en-US" sz="2800" u="sng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4"/>
              </a:rPr>
              <a:t>https://en.wikipedia.org/wiki/List_of_Falcon/_9/_and_Falcon_Heavy_launches</a:t>
            </a:r>
            <a:r>
              <a:rPr lang="en-US" sz="2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lang="en-US" sz="2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lang="en-US" sz="2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lang="en-US" sz="2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lang="en-US" sz="2800" dirty="0">
              <a:latin typeface="Microsoft Sans Serif"/>
              <a:cs typeface="Microsoft Sans Serif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0288" y="1792288"/>
            <a:ext cx="4810974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41300" marR="32893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data collected was filtered and the required data i.e. Falcon 9 launches was obtained.</a:t>
            </a:r>
            <a:endParaRPr lang="en-US"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Source code:</a:t>
            </a:r>
          </a:p>
          <a:p>
            <a:r>
              <a:rPr lang="en-US" dirty="0">
                <a:hlinkClick r:id="rId3"/>
              </a:rPr>
              <a:t>https://github.com/JayanthiGovindaraju/Applied-Data-Science-Capstone/blob/main/jupyter-labs-spacex-data-collection-api_module%201_part%201.ipynb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317C974F-F9A8-6221-6673-84294FC2099B}"/>
              </a:ext>
            </a:extLst>
          </p:cNvPr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635" algn="ctr">
              <a:lnSpc>
                <a:spcPct val="90300"/>
              </a:lnSpc>
              <a:spcBef>
                <a:spcPts val="3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03D56F-7542-BA55-4D0D-2859997E7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111" y="2038662"/>
            <a:ext cx="2578309" cy="36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2765</Words>
  <Application>Microsoft Office PowerPoint</Application>
  <PresentationFormat>Widescreen</PresentationFormat>
  <Paragraphs>439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Abadi</vt:lpstr>
      <vt:lpstr>Arial</vt:lpstr>
      <vt:lpstr>Arial MT</vt:lpstr>
      <vt:lpstr>Calibri</vt:lpstr>
      <vt:lpstr>Courier New</vt:lpstr>
      <vt:lpstr>IBM Plex Mono SemiBold</vt:lpstr>
      <vt:lpstr>Microsoft Sans Serif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jayanthi Govindaraju</cp:lastModifiedBy>
  <cp:revision>234</cp:revision>
  <dcterms:created xsi:type="dcterms:W3CDTF">2021-04-29T18:58:34Z</dcterms:created>
  <dcterms:modified xsi:type="dcterms:W3CDTF">2025-04-25T06:13:44Z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